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END USER TRAINING"/>
          <p:cNvSpPr txBox="1"/>
          <p:nvPr>
            <p:ph type="ctrTitle"/>
          </p:nvPr>
        </p:nvSpPr>
        <p:spPr>
          <a:xfrm>
            <a:off x="1269999" y="2199247"/>
            <a:ext cx="21844001" cy="3879454"/>
          </a:xfrm>
          <a:prstGeom prst="rect">
            <a:avLst/>
          </a:prstGeom>
        </p:spPr>
        <p:txBody>
          <a:bodyPr/>
          <a:lstStyle/>
          <a:p>
            <a:pPr/>
            <a:r>
              <a:t>END USER TRAINING</a:t>
            </a:r>
          </a:p>
        </p:txBody>
      </p:sp>
      <p:sp>
        <p:nvSpPr>
          <p:cNvPr id="152" name="DEPARTMENT OF BIOMEDICAL"/>
          <p:cNvSpPr txBox="1"/>
          <p:nvPr>
            <p:ph type="subTitle" sz="quarter" idx="1"/>
          </p:nvPr>
        </p:nvSpPr>
        <p:spPr>
          <a:xfrm>
            <a:off x="1270000" y="6511064"/>
            <a:ext cx="21844000" cy="2512352"/>
          </a:xfrm>
          <a:prstGeom prst="rect">
            <a:avLst/>
          </a:prstGeom>
        </p:spPr>
        <p:txBody>
          <a:bodyPr/>
          <a:lstStyle/>
          <a:p>
            <a:pPr/>
            <a:r>
              <a:t>DEPARTMENT OF BIOMEDICAL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UCTION APPARATUS"/>
          <p:cNvSpPr txBox="1"/>
          <p:nvPr>
            <p:ph type="body" sz="half" idx="1"/>
          </p:nvPr>
        </p:nvSpPr>
        <p:spPr>
          <a:xfrm>
            <a:off x="1435877" y="165642"/>
            <a:ext cx="21844001" cy="3430192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/>
            <a:r>
              <a:t>SUCTION APPARATUS</a:t>
            </a:r>
          </a:p>
        </p:txBody>
      </p:sp>
      <p:sp>
        <p:nvSpPr>
          <p:cNvPr id="190" name="Overview…"/>
          <p:cNvSpPr txBox="1"/>
          <p:nvPr/>
        </p:nvSpPr>
        <p:spPr>
          <a:xfrm>
            <a:off x="846809" y="3025404"/>
            <a:ext cx="22690382" cy="255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 sz="4300" u="sng">
                <a:solidFill>
                  <a:srgbClr val="01199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Overview</a:t>
            </a:r>
          </a:p>
          <a:p>
            <a:pPr algn="l" defTabSz="457200">
              <a:defRPr sz="3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 suction apparatus is a medical device used to remove mucus, fluids, or foreign materials from a patient’s airway or body cavities. It plays a crucial role in maintaining airway patency, particularly in emergency and surgical settings</a:t>
            </a:r>
          </a:p>
        </p:txBody>
      </p:sp>
      <p:sp>
        <p:nvSpPr>
          <p:cNvPr id="191" name="Key Components:…"/>
          <p:cNvSpPr txBox="1"/>
          <p:nvPr/>
        </p:nvSpPr>
        <p:spPr>
          <a:xfrm>
            <a:off x="699131" y="5897194"/>
            <a:ext cx="22369620" cy="5873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1400"/>
              </a:spcBef>
              <a:defRPr b="1" sz="4300" u="sng">
                <a:solidFill>
                  <a:schemeClr val="accent1">
                    <a:hueOff val="381599"/>
                    <a:lumOff val="-17182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Key Components:</a:t>
            </a:r>
          </a:p>
          <a:p>
            <a:pPr marL="457200" indent="-317500" algn="l" defTabSz="457200">
              <a:lnSpc>
                <a:spcPct val="120000"/>
              </a:lnSpc>
              <a:buSzPct val="100000"/>
              <a:buFont typeface="Times Roman"/>
              <a:buAutoNum type="arabicPeriod" startAt="1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Collection Chamber:</a:t>
            </a:r>
            <a:r>
              <a:t> Holds the suctioned material for easy disposal.</a:t>
            </a:r>
          </a:p>
          <a:p>
            <a:pPr marL="457200" indent="-317500" algn="l" defTabSz="457200">
              <a:lnSpc>
                <a:spcPct val="120000"/>
              </a:lnSpc>
              <a:buSzPct val="100000"/>
              <a:buFont typeface="Times Roman"/>
              <a:buAutoNum type="arabicPeriod" startAt="1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Tubing:</a:t>
            </a:r>
            <a:r>
              <a:t> Connects the collection chamber to the suction source and delivers suction to the patient.</a:t>
            </a:r>
          </a:p>
          <a:p>
            <a:pPr marL="457200" indent="-317500" algn="l" defTabSz="457200">
              <a:lnSpc>
                <a:spcPct val="120000"/>
              </a:lnSpc>
              <a:buSzPct val="100000"/>
              <a:buFont typeface="Times Roman"/>
              <a:buAutoNum type="arabicPeriod" startAt="1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Control Valve:</a:t>
            </a:r>
            <a:r>
              <a:t> Regulates the suction pressure and flow rate.</a:t>
            </a:r>
          </a:p>
          <a:p>
            <a:pPr marL="457200" indent="-317500" algn="l" defTabSz="457200">
              <a:lnSpc>
                <a:spcPct val="120000"/>
              </a:lnSpc>
              <a:buSzPct val="100000"/>
              <a:buFont typeface="Times Roman"/>
              <a:buAutoNum type="arabicPeriod" startAt="1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Filter:</a:t>
            </a:r>
            <a:r>
              <a:t> Prevents contaminants from entering the pump.</a:t>
            </a:r>
          </a:p>
          <a:p>
            <a:pPr algn="l" defTabSz="457200">
              <a:lnSpc>
                <a:spcPct val="120000"/>
              </a:lnSpc>
              <a:spcBef>
                <a:spcPts val="1400"/>
              </a:spcBef>
              <a:defRPr b="1" sz="43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IFFERENT TYPE OF SUCTION APPARATUS"/>
          <p:cNvSpPr txBox="1"/>
          <p:nvPr>
            <p:ph type="body" sz="half" idx="1"/>
          </p:nvPr>
        </p:nvSpPr>
        <p:spPr>
          <a:xfrm>
            <a:off x="1104122" y="-805926"/>
            <a:ext cx="21844001" cy="3430191"/>
          </a:xfrm>
          <a:prstGeom prst="rect">
            <a:avLst/>
          </a:prstGeom>
        </p:spPr>
        <p:txBody>
          <a:bodyPr/>
          <a:lstStyle>
            <a:lvl1pPr>
              <a:defRPr spc="-119" sz="6000" u="sng"/>
            </a:lvl1pPr>
          </a:lstStyle>
          <a:p>
            <a:pPr/>
            <a:r>
              <a:t>DIFFERENT TYPE OF SUCTION APPARATUS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816" y="3682007"/>
            <a:ext cx="5305555" cy="5279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5591" y="3744273"/>
            <a:ext cx="5155118" cy="5155117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Electric suction machine"/>
          <p:cNvSpPr txBox="1"/>
          <p:nvPr/>
        </p:nvSpPr>
        <p:spPr>
          <a:xfrm>
            <a:off x="-4361321" y="742881"/>
            <a:ext cx="21844001" cy="3430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438400">
              <a:lnSpc>
                <a:spcPct val="80000"/>
              </a:lnSpc>
              <a:defRPr spc="-119" sz="6000" u="sng">
                <a:gradFill flip="none" rotWithShape="1">
                  <a:gsLst>
                    <a:gs pos="0">
                      <a:schemeClr val="accent1">
                        <a:hueOff val="381599"/>
                        <a:lumOff val="-17182"/>
                      </a:schemeClr>
                    </a:gs>
                    <a:gs pos="100000">
                      <a:schemeClr val="accent1">
                        <a:hueOff val="381599"/>
                        <a:lumOff val="-17182"/>
                      </a:schemeClr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Electric suction machine</a:t>
            </a:r>
          </a:p>
        </p:txBody>
      </p:sp>
      <p:sp>
        <p:nvSpPr>
          <p:cNvPr id="197" name="Central suction"/>
          <p:cNvSpPr txBox="1"/>
          <p:nvPr/>
        </p:nvSpPr>
        <p:spPr>
          <a:xfrm>
            <a:off x="6760991" y="742881"/>
            <a:ext cx="21844001" cy="3430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438400">
              <a:lnSpc>
                <a:spcPct val="80000"/>
              </a:lnSpc>
              <a:defRPr spc="-119" sz="6000" u="sng">
                <a:gradFill flip="none" rotWithShape="1">
                  <a:gsLst>
                    <a:gs pos="0">
                      <a:schemeClr val="accent1">
                        <a:hueOff val="381599"/>
                        <a:lumOff val="-17182"/>
                      </a:schemeClr>
                    </a:gs>
                    <a:gs pos="100000">
                      <a:schemeClr val="accent1">
                        <a:hueOff val="381599"/>
                        <a:lumOff val="-17182"/>
                      </a:schemeClr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Central suction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7897" t="7662" r="22520" b="10924"/>
          <a:stretch>
            <a:fillRect/>
          </a:stretch>
        </p:blipFill>
        <p:spPr>
          <a:xfrm>
            <a:off x="12137016" y="3521679"/>
            <a:ext cx="4098605" cy="5600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340934" y="3454889"/>
            <a:ext cx="42291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23084" r="0" b="20783"/>
          <a:stretch>
            <a:fillRect/>
          </a:stretch>
        </p:blipFill>
        <p:spPr>
          <a:xfrm>
            <a:off x="8351823" y="8952301"/>
            <a:ext cx="5753913" cy="4306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leaning and Disinfection of Suction Apparatus"/>
          <p:cNvSpPr txBox="1"/>
          <p:nvPr>
            <p:ph type="body" sz="half" idx="1"/>
          </p:nvPr>
        </p:nvSpPr>
        <p:spPr>
          <a:xfrm>
            <a:off x="748670" y="-618073"/>
            <a:ext cx="21844001" cy="3902870"/>
          </a:xfrm>
          <a:prstGeom prst="rect">
            <a:avLst/>
          </a:prstGeom>
        </p:spPr>
        <p:txBody>
          <a:bodyPr/>
          <a:lstStyle>
            <a:lvl1pPr defTabSz="825500">
              <a:defRPr spc="-201" sz="6700" u="sng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Cleaning and Disinfection of Suction Apparatus</a:t>
            </a:r>
          </a:p>
        </p:txBody>
      </p:sp>
      <p:sp>
        <p:nvSpPr>
          <p:cNvPr id="203" name="Regular cleaning and disinfection of suction apparatus are vital to prevent infections and ensure the safety of patients. Contaminated equipment can harbor pathogens, leading to healthcare-associated infections"/>
          <p:cNvSpPr txBox="1"/>
          <p:nvPr/>
        </p:nvSpPr>
        <p:spPr>
          <a:xfrm>
            <a:off x="418672" y="2224129"/>
            <a:ext cx="23948158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4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Regular cleaning and disinfection of suction apparatus are vital to prevent infections and ensure the safety of patients. Contaminated equipment can harbor pathogens, leading to healthcare-associated infections</a:t>
            </a:r>
          </a:p>
        </p:txBody>
      </p:sp>
      <p:sp>
        <p:nvSpPr>
          <p:cNvPr id="204" name="Steps for Cleaning:…"/>
          <p:cNvSpPr txBox="1"/>
          <p:nvPr/>
        </p:nvSpPr>
        <p:spPr>
          <a:xfrm>
            <a:off x="637322" y="3967440"/>
            <a:ext cx="23109355" cy="8814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400"/>
              </a:spcBef>
              <a:defRPr b="1" sz="4500" u="sng">
                <a:solidFill>
                  <a:srgbClr val="FF2F9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Steps for Cleaning:</a:t>
            </a:r>
          </a:p>
          <a:p>
            <a:pPr algn="l" defTabSz="457200">
              <a:spcBef>
                <a:spcPts val="1200"/>
              </a:spcBef>
              <a:defRPr b="1" sz="4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1.Gather Supplies:</a:t>
            </a:r>
            <a:endParaRPr b="0"/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Mild detergent or enzymatic cleaner</a:t>
            </a:r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Soft cloths or sponges</a:t>
            </a:r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Gloves</a:t>
            </a:r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Clean water</a:t>
            </a:r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Disinfectant approved for medical use</a:t>
            </a:r>
          </a:p>
          <a:p>
            <a:pPr algn="l" defTabSz="457200">
              <a:defRPr sz="4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spcBef>
                <a:spcPts val="1200"/>
              </a:spcBef>
              <a:defRPr b="1" sz="4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2. Prepare the Apparatus:</a:t>
            </a:r>
            <a:endParaRPr b="0"/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Turn off and unplug the suction unit.</a:t>
            </a:r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Disconnect all components (tubing, collection chamber, filters).</a:t>
            </a:r>
          </a:p>
        </p:txBody>
      </p:sp>
      <p:pic>
        <p:nvPicPr>
          <p:cNvPr id="205" name="shutterstock_1676826922_i5ma8c.jpg.jpeg" descr="shutterstock_1676826922_i5ma8c.jp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25943" y="4808006"/>
            <a:ext cx="8106141" cy="5404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3. Initial Rinse:…"/>
          <p:cNvSpPr txBox="1"/>
          <p:nvPr/>
        </p:nvSpPr>
        <p:spPr>
          <a:xfrm>
            <a:off x="803200" y="426838"/>
            <a:ext cx="23109354" cy="1229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b="1" sz="4000">
                <a:solidFill>
                  <a:schemeClr val="accent1">
                    <a:hueOff val="381599"/>
                    <a:lumOff val="-17182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3. Initial Rinse:</a:t>
            </a:r>
            <a:endParaRPr b="0"/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Rinse the collection chamber and tubing with water to remove any visible debris.</a:t>
            </a:r>
          </a:p>
          <a:p>
            <a:pPr algn="l" defTabSz="457200">
              <a:spcBef>
                <a:spcPts val="1200"/>
              </a:spcBef>
              <a:defRPr b="1" sz="4000">
                <a:solidFill>
                  <a:schemeClr val="accent1">
                    <a:hueOff val="381599"/>
                    <a:lumOff val="-17182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spcBef>
                <a:spcPts val="1200"/>
              </a:spcBef>
              <a:defRPr b="1" sz="4000">
                <a:solidFill>
                  <a:schemeClr val="accent1">
                    <a:hueOff val="381599"/>
                    <a:lumOff val="-17182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4. Wash Components:</a:t>
            </a:r>
            <a:endParaRPr b="0"/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Clean the collection chamber and tubing with detergent or an enzymatic cleaner. Use a soft cloth or sponge to ensure all surfaces are scrubbed.</a:t>
            </a:r>
          </a:p>
          <a:p>
            <a:pPr algn="l" defTabSz="457200">
              <a:spcBef>
                <a:spcPts val="1200"/>
              </a:spcBef>
              <a:defRPr b="1" sz="4000">
                <a:solidFill>
                  <a:schemeClr val="accent1">
                    <a:hueOff val="381599"/>
                    <a:lumOff val="-17182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5. Rinse Thoroughly:</a:t>
            </a:r>
            <a:endParaRPr b="0"/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Rinse all components under running water to remove all detergent residue.</a:t>
            </a:r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b="1" sz="4000">
                <a:solidFill>
                  <a:schemeClr val="accent1">
                    <a:hueOff val="381599"/>
                    <a:lumOff val="-17182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6. Drying :</a:t>
            </a:r>
            <a:endParaRPr b="0"/>
          </a:p>
          <a:p>
            <a:pPr lvl="1" marL="914400" indent="-317500" algn="l" defTabSz="457200">
              <a:buClr>
                <a:srgbClr val="000000"/>
              </a:buClr>
              <a:buSzPct val="100000"/>
              <a:buFont typeface="Times Roman"/>
              <a:buChar char="◦"/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Allow all components to air dry completely before reassembling.</a:t>
            </a:r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b="1" sz="4000" u="sng">
                <a:solidFill>
                  <a:schemeClr val="accent6">
                    <a:satOff val="15236"/>
                    <a:lumOff val="17673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b="1" sz="4000" u="sng">
                <a:solidFill>
                  <a:schemeClr val="accent6">
                    <a:satOff val="15236"/>
                    <a:lumOff val="17673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Maintenance:</a:t>
            </a:r>
          </a:p>
          <a:p>
            <a:pPr algn="l" defTabSz="457200">
              <a:defRPr b="1" sz="40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solidFill>
                  <a:schemeClr val="accent1">
                    <a:hueOff val="381599"/>
                    <a:lumOff val="-17182"/>
                  </a:schemeClr>
                </a:solidFill>
              </a:rPr>
              <a:t>Regular Checks:</a:t>
            </a:r>
            <a:r>
              <a:t> Inspect the apparatus regularly for wear, damage, or signs of contamination.</a:t>
            </a:r>
          </a:p>
          <a:p>
            <a:pPr algn="l" defTabSz="457200"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457200" indent="-317500" algn="l" defTabSz="457200">
              <a:buClr>
                <a:srgbClr val="000000"/>
              </a:buClr>
              <a:buSzPct val="100000"/>
              <a:buFont typeface="Times Roman"/>
              <a:buChar char="•"/>
              <a:defRPr sz="4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>
                <a:solidFill>
                  <a:schemeClr val="accent1">
                    <a:hueOff val="381599"/>
                    <a:lumOff val="-17182"/>
                  </a:schemeClr>
                </a:solidFill>
              </a:rPr>
              <a:t>Scheduled Cleaning:</a:t>
            </a:r>
            <a:r>
              <a:rPr>
                <a:solidFill>
                  <a:schemeClr val="accent1">
                    <a:hueOff val="381599"/>
                    <a:lumOff val="-17182"/>
                  </a:schemeClr>
                </a:solidFill>
              </a:rPr>
              <a:t> </a:t>
            </a:r>
            <a:r>
              <a:t>Establish a routine cleaning schedule based on usage frequency and manufacturer recommendations.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VE - DEMO"/>
          <p:cNvSpPr txBox="1"/>
          <p:nvPr>
            <p:ph type="title"/>
          </p:nvPr>
        </p:nvSpPr>
        <p:spPr>
          <a:xfrm>
            <a:off x="-507260" y="1862603"/>
            <a:ext cx="21844001" cy="1557438"/>
          </a:xfrm>
          <a:prstGeom prst="rect">
            <a:avLst/>
          </a:prstGeom>
        </p:spPr>
        <p:txBody>
          <a:bodyPr/>
          <a:lstStyle>
            <a:lvl1pPr>
              <a:defRPr u="sng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LIVE - DEMO</a:t>
            </a:r>
          </a:p>
        </p:txBody>
      </p:sp>
      <p:sp>
        <p:nvSpPr>
          <p:cNvPr id="210" name="Parts…"/>
          <p:cNvSpPr txBox="1"/>
          <p:nvPr>
            <p:ph type="body" idx="1"/>
          </p:nvPr>
        </p:nvSpPr>
        <p:spPr>
          <a:xfrm>
            <a:off x="3497498" y="4650516"/>
            <a:ext cx="21844001" cy="8432801"/>
          </a:xfrm>
          <a:prstGeom prst="rect">
            <a:avLst/>
          </a:prstGeom>
        </p:spPr>
        <p:txBody>
          <a:bodyPr/>
          <a:lstStyle/>
          <a:p>
            <a:pPr marL="500591" indent="-500591" defTabSz="457200">
              <a:spcBef>
                <a:spcPts val="0"/>
              </a:spcBef>
              <a:defRPr b="1"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Parts</a:t>
            </a:r>
          </a:p>
          <a:p>
            <a:pPr marL="500591" indent="-500591" defTabSz="457200">
              <a:spcBef>
                <a:spcPts val="0"/>
              </a:spcBef>
              <a:defRPr b="1"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Common Mistakes</a:t>
            </a:r>
          </a:p>
          <a:p>
            <a:pPr marL="500591" indent="-500591" defTabSz="457200">
              <a:spcBef>
                <a:spcPts val="0"/>
              </a:spcBef>
              <a:defRPr b="1"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DOS</a:t>
            </a:r>
          </a:p>
          <a:p>
            <a:pPr marL="500591" indent="-500591" defTabSz="457200">
              <a:spcBef>
                <a:spcPts val="0"/>
              </a:spcBef>
              <a:defRPr b="1"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Don’ts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5948" y="4237467"/>
            <a:ext cx="10033001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DUAL GAUGE O2 REGULATOR"/>
          <p:cNvSpPr txBox="1"/>
          <p:nvPr>
            <p:ph type="body" sz="half" idx="1"/>
          </p:nvPr>
        </p:nvSpPr>
        <p:spPr>
          <a:xfrm>
            <a:off x="-554654" y="-308294"/>
            <a:ext cx="21844001" cy="3430192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/>
            <a:r>
              <a:t>DUAL GAUGE O2 REGULATOR</a:t>
            </a:r>
          </a:p>
        </p:txBody>
      </p:sp>
      <p:sp>
        <p:nvSpPr>
          <p:cNvPr id="214" name="Definition:  A dual gauge O2 regulator is a device used to control the flow and pressure of oxygen from a tank to a patient or medical equipment. It features two gauges: one for measuring the tank pressure and the other for monitoring the flow rate of ox"/>
          <p:cNvSpPr txBox="1"/>
          <p:nvPr/>
        </p:nvSpPr>
        <p:spPr>
          <a:xfrm>
            <a:off x="846809" y="2531261"/>
            <a:ext cx="22690382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 sz="4300" u="sng">
                <a:solidFill>
                  <a:srgbClr val="01199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Definition:</a:t>
            </a:r>
            <a:r>
              <a:rPr u="none"/>
              <a:t>  </a:t>
            </a:r>
            <a:r>
              <a:rPr b="0" u="none">
                <a:solidFill>
                  <a:srgbClr val="000000"/>
                </a:solidFill>
              </a:rPr>
              <a:t>A dual gauge O2 regulator is a device used to control the flow and pressure of oxygen from a tank to a patient or medical equipment. It features two gauges: one for measuring the tank pressure and the other for monitoring the flow rate of oxygen being delivered.</a:t>
            </a:r>
          </a:p>
        </p:txBody>
      </p:sp>
      <p:sp>
        <p:nvSpPr>
          <p:cNvPr id="215" name="Key Components:…"/>
          <p:cNvSpPr txBox="1"/>
          <p:nvPr/>
        </p:nvSpPr>
        <p:spPr>
          <a:xfrm>
            <a:off x="936099" y="4911871"/>
            <a:ext cx="16037745" cy="8934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1400"/>
              </a:spcBef>
              <a:defRPr b="1" sz="3800">
                <a:solidFill>
                  <a:schemeClr val="accent1">
                    <a:hueOff val="381599"/>
                    <a:lumOff val="-17182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Key Components:</a:t>
            </a:r>
          </a:p>
          <a:p>
            <a:pPr marL="457200" indent="-317500" algn="l" defTabSz="457200">
              <a:lnSpc>
                <a:spcPct val="120000"/>
              </a:lnSpc>
              <a:buSzPct val="100000"/>
              <a:buFont typeface="Times Roman"/>
              <a:buAutoNum type="arabicPeriod" startAt="1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High-Pressure Gauge:</a:t>
            </a:r>
            <a:r>
              <a:t> Displays the remaining pressure in the oxygen cylinder, indicating how much oxygen is left.</a:t>
            </a:r>
          </a:p>
          <a:p>
            <a:pPr marL="457200" indent="-317500" algn="l" defTabSz="457200">
              <a:lnSpc>
                <a:spcPct val="120000"/>
              </a:lnSpc>
              <a:buSzPct val="100000"/>
              <a:buFont typeface="Times Roman"/>
              <a:buAutoNum type="arabicPeriod" startAt="1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Flow Rate Gauge:</a:t>
            </a:r>
            <a:r>
              <a:t> Shows the rate of oxygen flow, typically measured in liters per minute (LPM), allowing for precise adjustments based on patient needs.</a:t>
            </a:r>
          </a:p>
          <a:p>
            <a:pPr marL="457200" indent="-317500" algn="l" defTabSz="457200">
              <a:lnSpc>
                <a:spcPct val="120000"/>
              </a:lnSpc>
              <a:buSzPct val="100000"/>
              <a:buFont typeface="Times Roman"/>
              <a:buAutoNum type="arabicPeriod" startAt="1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Flow Control Knob:</a:t>
            </a:r>
            <a:r>
              <a:t> Used to adjust the flow rate of oxygen being delivered.</a:t>
            </a:r>
          </a:p>
          <a:p>
            <a:pPr marL="457200" indent="-317500" algn="l" defTabSz="457200">
              <a:lnSpc>
                <a:spcPct val="120000"/>
              </a:lnSpc>
              <a:buSzPct val="100000"/>
              <a:buFont typeface="Times Roman"/>
              <a:buAutoNum type="arabicPeriod" startAt="1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Connector:</a:t>
            </a:r>
            <a:r>
              <a:t> Attaches the regulator to the oxygen tank and provides a secure connection to the delivery device (e.g., nasal cannula or mask).</a:t>
            </a:r>
          </a:p>
          <a:p>
            <a:pPr marL="457200" indent="-317500" algn="l" defTabSz="457200">
              <a:lnSpc>
                <a:spcPct val="120000"/>
              </a:lnSpc>
              <a:buSzPct val="100000"/>
              <a:buFont typeface="Times Roman"/>
              <a:buAutoNum type="arabicPeriod" startAt="1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Safety Features:</a:t>
            </a:r>
            <a:r>
              <a:t> May include pressure relief valves to prevent over-pressurization.</a:t>
            </a:r>
          </a:p>
          <a:p>
            <a:pPr algn="l" defTabSz="457200">
              <a:lnSpc>
                <a:spcPct val="120000"/>
              </a:lnSpc>
              <a:spcBef>
                <a:spcPts val="1400"/>
              </a:spcBef>
              <a:defRPr b="1" sz="38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64386" y="3907596"/>
            <a:ext cx="6343509" cy="826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Key points  before patient shifting"/>
          <p:cNvSpPr txBox="1"/>
          <p:nvPr>
            <p:ph type="title"/>
          </p:nvPr>
        </p:nvSpPr>
        <p:spPr>
          <a:xfrm>
            <a:off x="1080425" y="-2303144"/>
            <a:ext cx="21844001" cy="3873501"/>
          </a:xfrm>
          <a:prstGeom prst="rect">
            <a:avLst/>
          </a:prstGeom>
        </p:spPr>
        <p:txBody>
          <a:bodyPr/>
          <a:lstStyle>
            <a:lvl1pPr>
              <a:defRPr spc="-168" sz="5600"/>
            </a:lvl1pPr>
          </a:lstStyle>
          <a:p>
            <a:pPr/>
            <a:r>
              <a:t>Key points  before patient shifting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0210" y="2452757"/>
            <a:ext cx="8145111" cy="10611442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MAKE SURE CYLINDER IS FULL AND HAVING…"/>
          <p:cNvSpPr txBox="1"/>
          <p:nvPr/>
        </p:nvSpPr>
        <p:spPr>
          <a:xfrm>
            <a:off x="750091" y="4206444"/>
            <a:ext cx="15916961" cy="283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28650" indent="-628650">
              <a:buClr>
                <a:srgbClr val="000000"/>
              </a:buClr>
              <a:buSzPct val="100000"/>
              <a:buChar char="•"/>
              <a:defRPr b="1" sz="5400">
                <a:solidFill>
                  <a:schemeClr val="accent5"/>
                </a:solidFill>
              </a:defRPr>
            </a:pPr>
            <a:r>
              <a:t>MAKE SURE CYLINDER IS FULL AND HAVING </a:t>
            </a:r>
          </a:p>
          <a:p>
            <a:pPr>
              <a:defRPr b="1" sz="5400">
                <a:solidFill>
                  <a:schemeClr val="accent5"/>
                </a:solidFill>
              </a:defRPr>
            </a:pPr>
            <a:r>
              <a:t>4 BAR PRESSURE</a:t>
            </a:r>
          </a:p>
          <a:p>
            <a:pPr marL="628650" indent="-628650">
              <a:buClr>
                <a:srgbClr val="000000"/>
              </a:buClr>
              <a:buSzPct val="100000"/>
              <a:buChar char="•"/>
              <a:defRPr b="1" sz="5400">
                <a:solidFill>
                  <a:schemeClr val="accent5"/>
                </a:solidFill>
              </a:defRPr>
            </a:pPr>
            <a:r>
              <a:t>CHECK IF ANY LEAKAGE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HOSPITAL GAS COLOR CODE"/>
          <p:cNvSpPr txBox="1"/>
          <p:nvPr>
            <p:ph type="title" idx="4294967295"/>
          </p:nvPr>
        </p:nvSpPr>
        <p:spPr>
          <a:xfrm>
            <a:off x="7549650" y="-133369"/>
            <a:ext cx="9652001" cy="1524001"/>
          </a:xfrm>
          <a:prstGeom prst="rect">
            <a:avLst/>
          </a:prstGeom>
        </p:spPr>
        <p:txBody>
          <a:bodyPr/>
          <a:lstStyle>
            <a:lvl1pPr defTabSz="544830">
              <a:defRPr spc="-166" sz="5544" u="sng">
                <a:solidFill>
                  <a:schemeClr val="accent6"/>
                </a:solidFill>
              </a:defRPr>
            </a:lvl1pPr>
          </a:lstStyle>
          <a:p>
            <a:pPr/>
            <a:r>
              <a:t>HOSPITAL GAS COLOR CODE</a:t>
            </a:r>
          </a:p>
        </p:txBody>
      </p:sp>
      <p:pic>
        <p:nvPicPr>
          <p:cNvPr id="223" name="Screenshot 2024-09-23 at 10.49.16 PM.png" descr="Screenshot 2024-09-23 at 10.49.16 PM.png"/>
          <p:cNvPicPr>
            <a:picLocks noChangeAspect="1"/>
          </p:cNvPicPr>
          <p:nvPr/>
        </p:nvPicPr>
        <p:blipFill>
          <a:blip r:embed="rId2">
            <a:extLst/>
          </a:blip>
          <a:srcRect l="34181" t="32119" r="37355" b="38312"/>
          <a:stretch>
            <a:fillRect/>
          </a:stretch>
        </p:blipFill>
        <p:spPr>
          <a:xfrm>
            <a:off x="949176" y="1544087"/>
            <a:ext cx="9811112" cy="6370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shot 2024-09-23 at 10.49.12 PM.png" descr="Screenshot 2024-09-23 at 10.49.12 PM.png"/>
          <p:cNvPicPr>
            <a:picLocks noChangeAspect="1"/>
          </p:cNvPicPr>
          <p:nvPr/>
        </p:nvPicPr>
        <p:blipFill>
          <a:blip r:embed="rId3">
            <a:extLst/>
          </a:blip>
          <a:srcRect l="32767" t="34059" r="31831" b="31727"/>
          <a:stretch>
            <a:fillRect/>
          </a:stretch>
        </p:blipFill>
        <p:spPr>
          <a:xfrm>
            <a:off x="11859999" y="1766138"/>
            <a:ext cx="9811121" cy="5926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76912" y="8067783"/>
            <a:ext cx="7054408" cy="4694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9239" y="8328448"/>
            <a:ext cx="3840408" cy="3840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54386" y="7740332"/>
            <a:ext cx="3632961" cy="5349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7824" y="4024378"/>
            <a:ext cx="10126336" cy="7594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6366" y="3317532"/>
            <a:ext cx="7715355" cy="739621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CAN ME"/>
          <p:cNvSpPr txBox="1"/>
          <p:nvPr/>
        </p:nvSpPr>
        <p:spPr>
          <a:xfrm>
            <a:off x="4141444" y="1769123"/>
            <a:ext cx="3905200" cy="117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400"/>
            </a:lvl1pPr>
          </a:lstStyle>
          <a:p>
            <a:pPr/>
            <a:r>
              <a:t>SCAN 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55" name="FLOW METER…"/>
          <p:cNvSpPr txBox="1"/>
          <p:nvPr>
            <p:ph type="body" idx="1"/>
          </p:nvPr>
        </p:nvSpPr>
        <p:spPr>
          <a:xfrm>
            <a:off x="1080425" y="3011269"/>
            <a:ext cx="21844001" cy="8432801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FLOW METER</a:t>
            </a:r>
          </a:p>
          <a:p>
            <a:pPr>
              <a:defRPr b="1"/>
            </a:pPr>
            <a:r>
              <a:t>SUCTION APPARATUS</a:t>
            </a:r>
          </a:p>
          <a:p>
            <a:pPr>
              <a:defRPr b="1"/>
            </a:pPr>
            <a:r>
              <a:t>Dual Gauge O2 Regulator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02"/>
          <a:stretch>
            <a:fillRect/>
          </a:stretch>
        </p:blipFill>
        <p:spPr>
          <a:xfrm>
            <a:off x="16370295" y="3739753"/>
            <a:ext cx="6390335" cy="6236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xygen (O2) cylinders"/>
          <p:cNvSpPr txBox="1"/>
          <p:nvPr>
            <p:ph type="body" sz="half" idx="1"/>
          </p:nvPr>
        </p:nvSpPr>
        <p:spPr>
          <a:xfrm>
            <a:off x="1435877" y="165642"/>
            <a:ext cx="21844001" cy="3430192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/>
            <a:r>
              <a:t> Oxygen (O2) cylinders</a:t>
            </a:r>
          </a:p>
        </p:txBody>
      </p:sp>
      <p:sp>
        <p:nvSpPr>
          <p:cNvPr id="159" name="Overview…"/>
          <p:cNvSpPr txBox="1"/>
          <p:nvPr/>
        </p:nvSpPr>
        <p:spPr>
          <a:xfrm>
            <a:off x="846809" y="3323854"/>
            <a:ext cx="2269038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 sz="4300" u="sng">
                <a:solidFill>
                  <a:srgbClr val="01199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Overview</a:t>
            </a:r>
          </a:p>
          <a:p>
            <a:pPr algn="l" defTabSz="457200">
              <a:defRPr sz="3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Oxygen (O2) cylinders are critical in medical settings for delivering oxygen to patients. Safe handling is essential to prevent accidents, such as leaks, fire hazards, or equipment damage.</a:t>
            </a:r>
          </a:p>
        </p:txBody>
      </p:sp>
      <p:sp>
        <p:nvSpPr>
          <p:cNvPr id="160" name="Best Practices for Handling O2 Cylinders:…"/>
          <p:cNvSpPr txBox="1"/>
          <p:nvPr/>
        </p:nvSpPr>
        <p:spPr>
          <a:xfrm>
            <a:off x="746525" y="5806756"/>
            <a:ext cx="22369620" cy="652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400"/>
              </a:spcBef>
              <a:defRPr b="1" sz="4300">
                <a:solidFill>
                  <a:schemeClr val="accent6">
                    <a:hueOff val="-108860"/>
                    <a:satOff val="4467"/>
                    <a:lumOff val="-12874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Best Practices for Handling O2 Cylinders:</a:t>
            </a:r>
          </a:p>
          <a:p>
            <a:pPr marL="457200" indent="-317500" algn="l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AutoNum type="arabicPeriod" startAt="1"/>
              <a:defRPr b="1"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Storage:</a:t>
            </a:r>
            <a:endParaRPr b="0"/>
          </a:p>
          <a:p>
            <a:pPr lvl="1" marL="914400" indent="-317500" algn="l" defTabSz="457200">
              <a:buClr>
                <a:srgbClr val="000000"/>
              </a:buClr>
              <a:buSzPct val="100000"/>
              <a:buFont typeface="Times Roman"/>
              <a:buChar char="◦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Store cylinders upright in a well-ventilated area, away from heat and direct sunlight.</a:t>
            </a:r>
          </a:p>
          <a:p>
            <a:pPr lvl="1" marL="914400" indent="-317500" algn="l" defTabSz="457200">
              <a:buClr>
                <a:srgbClr val="000000"/>
              </a:buClr>
              <a:buSzPct val="100000"/>
              <a:buFont typeface="Times Roman"/>
              <a:buChar char="◦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 cylinder racks or chains to secure them to prevent tipping.</a:t>
            </a:r>
          </a:p>
          <a:p>
            <a:pPr lvl="1" marL="914400" indent="-317500" algn="l" defTabSz="457200">
              <a:buClr>
                <a:srgbClr val="000000"/>
              </a:buClr>
              <a:buSzPct val="100000"/>
              <a:buFont typeface="Times Roman"/>
              <a:buChar char="◦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Keep full and empty cylinders separated and clearly labeled.</a:t>
            </a:r>
          </a:p>
          <a:p>
            <a:pPr marL="457200" indent="-317500" algn="l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AutoNum type="arabicPeriod" startAt="2"/>
              <a:defRPr b="1"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Transporting Cylinders:</a:t>
            </a:r>
            <a:endParaRPr b="0"/>
          </a:p>
          <a:p>
            <a:pPr lvl="1" marL="914400" indent="-317500" algn="l" defTabSz="457200">
              <a:buClr>
                <a:srgbClr val="000000"/>
              </a:buClr>
              <a:buSzPct val="100000"/>
              <a:buFont typeface="Times Roman"/>
              <a:buChar char="◦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Always use a cylinder cart or trolley designed for oxygen cylinders.</a:t>
            </a:r>
          </a:p>
          <a:p>
            <a:pPr lvl="1" marL="914400" indent="-317500" algn="l" defTabSz="457200">
              <a:buClr>
                <a:srgbClr val="000000"/>
              </a:buClr>
              <a:buSzPct val="100000"/>
              <a:buFont typeface="Times Roman"/>
              <a:buChar char="◦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Ensure the valve is closed, and the regulator is removed before transporting.</a:t>
            </a:r>
          </a:p>
          <a:p>
            <a:pPr lvl="1" marL="914400" indent="-317500" algn="l" defTabSz="457200">
              <a:buClr>
                <a:srgbClr val="000000"/>
              </a:buClr>
              <a:buSzPct val="100000"/>
              <a:buFont typeface="Times Roman"/>
              <a:buChar char="◦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Do not drag, roll, or carry the cylinders by hand.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33426" y="5404105"/>
            <a:ext cx="5144757" cy="6859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4. Connection and Use:…"/>
          <p:cNvSpPr txBox="1"/>
          <p:nvPr/>
        </p:nvSpPr>
        <p:spPr>
          <a:xfrm>
            <a:off x="456312" y="908050"/>
            <a:ext cx="23471375" cy="1189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1200"/>
              </a:spcBef>
              <a:defRPr b="1" sz="3800">
                <a:solidFill>
                  <a:schemeClr val="accent6">
                    <a:hueOff val="-108860"/>
                    <a:satOff val="4467"/>
                    <a:lumOff val="-12874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4. Connection and Use:</a:t>
            </a:r>
            <a:endParaRPr b="0"/>
          </a:p>
          <a:p>
            <a:pPr marL="457200" indent="-317500" algn="l" defTabSz="457200">
              <a:lnSpc>
                <a:spcPct val="120000"/>
              </a:lnSpc>
              <a:buClr>
                <a:srgbClr val="000000"/>
              </a:buClr>
              <a:buSzPct val="100000"/>
              <a:buFont typeface="Times Roman"/>
              <a:buChar char="•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Before use, check the cylinder for any signs of damage, such as rust, cracks, or leaks.</a:t>
            </a:r>
          </a:p>
          <a:p>
            <a:pPr marL="457200" indent="-317500" algn="l" defTabSz="457200">
              <a:lnSpc>
                <a:spcPct val="120000"/>
              </a:lnSpc>
              <a:buClr>
                <a:srgbClr val="000000"/>
              </a:buClr>
              <a:buSzPct val="100000"/>
              <a:buFont typeface="Times Roman"/>
              <a:buChar char="•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Attach the regulator carefully and ensure the connection is secure.</a:t>
            </a:r>
          </a:p>
          <a:p>
            <a:pPr marL="457200" indent="-317500" algn="l" defTabSz="457200">
              <a:lnSpc>
                <a:spcPct val="120000"/>
              </a:lnSpc>
              <a:buClr>
                <a:srgbClr val="000000"/>
              </a:buClr>
              <a:buSzPct val="100000"/>
              <a:buFont typeface="Times Roman"/>
              <a:buChar char="•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Open the valve slowly to avoid rapid pressurization, which could cause damage.</a:t>
            </a:r>
          </a:p>
          <a:p>
            <a:pPr marL="457200" indent="-457200" algn="l" defTabSz="457200">
              <a:lnSpc>
                <a:spcPct val="120000"/>
              </a:lnSpc>
              <a:tabLst>
                <a:tab pos="139700" algn="l"/>
                <a:tab pos="457200" algn="l"/>
              </a:tabLst>
              <a:defRPr b="1" sz="3800">
                <a:solidFill>
                  <a:schemeClr val="accent6">
                    <a:hueOff val="-108860"/>
                    <a:satOff val="4467"/>
                    <a:lumOff val="-12874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5. Precautions:</a:t>
            </a:r>
          </a:p>
          <a:p>
            <a:pPr marL="457200" indent="-317500" algn="l" defTabSz="457200">
              <a:lnSpc>
                <a:spcPct val="120000"/>
              </a:lnSpc>
              <a:buClr>
                <a:srgbClr val="000000"/>
              </a:buClr>
              <a:buSzPct val="100000"/>
              <a:buFont typeface="Times Roman"/>
              <a:buChar char="•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Fire Safety:</a:t>
            </a:r>
            <a:r>
              <a:t> Oxygen promotes combustion, so keep cylinders away from open flames, sparks, or smoking areas.</a:t>
            </a:r>
          </a:p>
          <a:p>
            <a:pPr marL="457200" indent="-317500" algn="l" defTabSz="457200">
              <a:lnSpc>
                <a:spcPct val="120000"/>
              </a:lnSpc>
              <a:buClr>
                <a:srgbClr val="000000"/>
              </a:buClr>
              <a:buSzPct val="100000"/>
              <a:buFont typeface="Times Roman"/>
              <a:buChar char="•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Handling Under Pressure:</a:t>
            </a:r>
            <a:r>
              <a:t> Never tamper with or modify the cylinder or its valve. Ensure the pressure gauge and regulator are in good working condition.</a:t>
            </a:r>
          </a:p>
          <a:p>
            <a:pPr marL="457200" indent="-317500" algn="l" defTabSz="457200">
              <a:lnSpc>
                <a:spcPct val="120000"/>
              </a:lnSpc>
              <a:buClr>
                <a:srgbClr val="000000"/>
              </a:buClr>
              <a:buSzPct val="100000"/>
              <a:buFont typeface="Times Roman"/>
              <a:buChar char="•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Avoid Oil and Grease:</a:t>
            </a:r>
            <a:r>
              <a:t> Do not handle cylinders with oily hands or gloves, as oil can react violently with oxygen, causing a fire or explosion.</a:t>
            </a:r>
          </a:p>
          <a:p>
            <a:pPr algn="l" defTabSz="457200">
              <a:lnSpc>
                <a:spcPct val="120000"/>
              </a:lnSpc>
              <a:spcBef>
                <a:spcPts val="1200"/>
              </a:spcBef>
              <a:defRPr b="1" sz="3800">
                <a:solidFill>
                  <a:schemeClr val="accent6">
                    <a:hueOff val="-108860"/>
                    <a:satOff val="4467"/>
                    <a:lumOff val="-12874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6.Inspection and Maintenance:</a:t>
            </a:r>
            <a:endParaRPr b="0"/>
          </a:p>
          <a:p>
            <a:pPr marL="457200" indent="-317500" algn="l" defTabSz="457200">
              <a:lnSpc>
                <a:spcPct val="120000"/>
              </a:lnSpc>
              <a:buClr>
                <a:srgbClr val="000000"/>
              </a:buClr>
              <a:buSzPct val="100000"/>
              <a:buFont typeface="Times Roman"/>
              <a:buChar char="•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Perform regular inspections of the cylinder, valve, and regulator for wear or damage.</a:t>
            </a:r>
          </a:p>
          <a:p>
            <a:pPr marL="457200" indent="-317500" algn="l" defTabSz="457200">
              <a:lnSpc>
                <a:spcPct val="120000"/>
              </a:lnSpc>
              <a:buClr>
                <a:srgbClr val="000000"/>
              </a:buClr>
              <a:buSzPct val="100000"/>
              <a:buFont typeface="Times Roman"/>
              <a:buChar char="•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Replace or service faulty components immediately.</a:t>
            </a:r>
          </a:p>
          <a:p>
            <a:pPr algn="l" defTabSz="457200">
              <a:lnSpc>
                <a:spcPct val="120000"/>
              </a:lnSpc>
              <a:spcBef>
                <a:spcPts val="1200"/>
              </a:spcBef>
              <a:defRPr b="1" sz="3800">
                <a:solidFill>
                  <a:schemeClr val="accent6">
                    <a:hueOff val="-108860"/>
                    <a:satOff val="4467"/>
                    <a:lumOff val="-12874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7.Emergency Protocols:</a:t>
            </a:r>
            <a:endParaRPr b="0"/>
          </a:p>
          <a:p>
            <a:pPr marL="457200" indent="-317500" algn="l" defTabSz="457200">
              <a:lnSpc>
                <a:spcPct val="120000"/>
              </a:lnSpc>
              <a:buClr>
                <a:srgbClr val="000000"/>
              </a:buClr>
              <a:buSzPct val="100000"/>
              <a:buFont typeface="Times Roman"/>
              <a:buChar char="•"/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 case of a leak or emergency, immediately remove the cylinder from the area, close the valve, and inform the appropriate personnel.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ommon Mistakes to Avoid:…"/>
          <p:cNvSpPr txBox="1"/>
          <p:nvPr>
            <p:ph type="body" idx="1"/>
          </p:nvPr>
        </p:nvSpPr>
        <p:spPr>
          <a:xfrm>
            <a:off x="542620" y="311952"/>
            <a:ext cx="33214296" cy="8432801"/>
          </a:xfrm>
          <a:prstGeom prst="rect">
            <a:avLst/>
          </a:prstGeom>
        </p:spPr>
        <p:txBody>
          <a:bodyPr spcCol="1660714"/>
          <a:lstStyle/>
          <a:p>
            <a:pPr marL="0" indent="0" defTabSz="457200">
              <a:spcBef>
                <a:spcPts val="1400"/>
              </a:spcBef>
              <a:buClrTx/>
              <a:buSzTx/>
              <a:buNone/>
              <a:defRPr b="1" sz="4300">
                <a:solidFill>
                  <a:schemeClr val="accent6">
                    <a:hueOff val="-108860"/>
                    <a:satOff val="4467"/>
                    <a:lumOff val="-12874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Common Mistakes to Avoid: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Font typeface="Times Roman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Storing cylinders improperly (e.g., laying them down or in unsafe locations).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Font typeface="Times Roman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Ignoring damaged or worn cylinders.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Font typeface="Times Roman"/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Failing to close the valve after use, leadingto potential leaks.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Font typeface="Times Roman"/>
              <a:defRPr b="1" sz="4300"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“ALWAYS USE PROPER TOOLS"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8332" y="7039502"/>
            <a:ext cx="5196330" cy="3429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7112" y="6097510"/>
            <a:ext cx="6235561" cy="46766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00402" y="4220435"/>
            <a:ext cx="7268067" cy="7268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HOTO-2024-09-24-10-24-45.jpg" descr="PHOTO-2024-09-24-10-24-45.jpg"/>
          <p:cNvPicPr>
            <a:picLocks noChangeAspect="1"/>
          </p:cNvPicPr>
          <p:nvPr/>
        </p:nvPicPr>
        <p:blipFill>
          <a:blip r:embed="rId2">
            <a:extLst/>
          </a:blip>
          <a:srcRect l="0" t="24025" r="0" b="18885"/>
          <a:stretch>
            <a:fillRect/>
          </a:stretch>
        </p:blipFill>
        <p:spPr>
          <a:xfrm>
            <a:off x="1083156" y="593900"/>
            <a:ext cx="7715251" cy="7830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8513" y="929940"/>
            <a:ext cx="9259529" cy="4537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20566" y="5463419"/>
            <a:ext cx="7620001" cy="76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25453" y="6045088"/>
            <a:ext cx="7268067" cy="7268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LOW METER"/>
          <p:cNvSpPr txBox="1"/>
          <p:nvPr>
            <p:ph type="body" sz="half" idx="1"/>
          </p:nvPr>
        </p:nvSpPr>
        <p:spPr>
          <a:xfrm>
            <a:off x="1435877" y="165642"/>
            <a:ext cx="21844001" cy="3430192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/>
            <a:r>
              <a:t>FLOW METER</a:t>
            </a:r>
          </a:p>
        </p:txBody>
      </p:sp>
      <p:sp>
        <p:nvSpPr>
          <p:cNvPr id="176" name="Flowmeter Overview…"/>
          <p:cNvSpPr txBox="1"/>
          <p:nvPr/>
        </p:nvSpPr>
        <p:spPr>
          <a:xfrm>
            <a:off x="846809" y="2531261"/>
            <a:ext cx="22690382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1" sz="4300" u="sng">
                <a:solidFill>
                  <a:srgbClr val="011993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Flowmeter Overview</a:t>
            </a:r>
          </a:p>
          <a:p>
            <a:pPr algn="l" defTabSz="457200">
              <a:defRPr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 flowmeter is a medical device used to measure and regulate the flow of gases, such as oxygen, from a source to a patient. It helps ensure that the right amount of gas is delivered for treatment.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21493" y="4679370"/>
            <a:ext cx="8076567" cy="763948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Basic Components:"/>
          <p:cNvSpPr txBox="1"/>
          <p:nvPr/>
        </p:nvSpPr>
        <p:spPr>
          <a:xfrm>
            <a:off x="956145" y="5110995"/>
            <a:ext cx="461989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4300" u="sng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Basic Components:</a:t>
            </a:r>
          </a:p>
        </p:txBody>
      </p:sp>
      <p:sp>
        <p:nvSpPr>
          <p:cNvPr id="179" name="Control Knob: Adjusts the flow rate of gas.…"/>
          <p:cNvSpPr txBox="1"/>
          <p:nvPr/>
        </p:nvSpPr>
        <p:spPr>
          <a:xfrm>
            <a:off x="533254" y="6038174"/>
            <a:ext cx="15220293" cy="696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Control Knob:</a:t>
            </a:r>
            <a:r>
              <a:t> Adjusts the flow rate of gas.</a:t>
            </a:r>
          </a:p>
          <a:p>
            <a:pPr algn="l" defTabSz="457200">
              <a:lnSpc>
                <a:spcPct val="150000"/>
              </a:lnSpc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Flow Indicator:</a:t>
            </a:r>
            <a:r>
              <a:t> Shows the rate at which gas is flowing, usually in liters per </a:t>
            </a:r>
          </a:p>
          <a:p>
            <a:pPr algn="l" defTabSz="457200">
              <a:lnSpc>
                <a:spcPct val="150000"/>
              </a:lnSpc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minute (LPM).</a:t>
            </a:r>
          </a:p>
          <a:p>
            <a:pPr algn="l" defTabSz="457200">
              <a:lnSpc>
                <a:spcPct val="150000"/>
              </a:lnSpc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Tubing Connectors:</a:t>
            </a:r>
            <a:r>
              <a:t> Connect the flowmeter to gas sources or humidifiers.</a:t>
            </a:r>
          </a:p>
          <a:p>
            <a:pPr algn="l" defTabSz="457200">
              <a:lnSpc>
                <a:spcPct val="150000"/>
              </a:lnSpc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Pressure Gauge:</a:t>
            </a:r>
            <a:r>
              <a:t> Monitors the pressure to ensure the flow rate is consistent.</a:t>
            </a:r>
          </a:p>
          <a:p>
            <a:pPr algn="l" defTabSz="457200">
              <a:lnSpc>
                <a:spcPct val="150000"/>
              </a:lnSpc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Humidifier:</a:t>
            </a:r>
            <a:r>
              <a:t> Optional but used to add moisture to the gas, preventing dryness </a:t>
            </a:r>
          </a:p>
          <a:p>
            <a:pPr algn="l" defTabSz="457200">
              <a:lnSpc>
                <a:spcPct val="150000"/>
              </a:lnSpc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and irritation for patients receiving long-term oxygen therapy.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leaning and Disinfection of Flowmeters"/>
          <p:cNvSpPr txBox="1"/>
          <p:nvPr>
            <p:ph type="body" sz="half" idx="1"/>
          </p:nvPr>
        </p:nvSpPr>
        <p:spPr>
          <a:xfrm>
            <a:off x="724973" y="-736557"/>
            <a:ext cx="21844001" cy="3902870"/>
          </a:xfrm>
          <a:prstGeom prst="rect">
            <a:avLst/>
          </a:prstGeom>
        </p:spPr>
        <p:txBody>
          <a:bodyPr/>
          <a:lstStyle>
            <a:lvl1pPr defTabSz="825500">
              <a:lnSpc>
                <a:spcPct val="120000"/>
              </a:lnSpc>
              <a:defRPr spc="-215" sz="7200" u="sng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Cleaning and Disinfection of Flowmeters</a:t>
            </a:r>
          </a:p>
        </p:txBody>
      </p:sp>
      <p:sp>
        <p:nvSpPr>
          <p:cNvPr id="182" name="Proper cleaning and disinfection of flowmeters are essential to prevent infection and ensure the device functions correctly."/>
          <p:cNvSpPr txBox="1"/>
          <p:nvPr/>
        </p:nvSpPr>
        <p:spPr>
          <a:xfrm>
            <a:off x="661190" y="2451951"/>
            <a:ext cx="2306162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37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Proper cleaning and disinfection of flowmeters are essential to prevent infection and ensure the device functions correctly.</a:t>
            </a:r>
          </a:p>
        </p:txBody>
      </p:sp>
      <p:sp>
        <p:nvSpPr>
          <p:cNvPr id="183" name="Steps for Cleaning:…"/>
          <p:cNvSpPr txBox="1"/>
          <p:nvPr/>
        </p:nvSpPr>
        <p:spPr>
          <a:xfrm>
            <a:off x="637322" y="3384538"/>
            <a:ext cx="23109355" cy="903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spcBef>
                <a:spcPts val="1400"/>
              </a:spcBef>
              <a:defRPr b="1" sz="3600" u="sng">
                <a:solidFill>
                  <a:srgbClr val="FF2F9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Steps for Cleaning:</a:t>
            </a:r>
          </a:p>
          <a:p>
            <a:pPr algn="l" defTabSz="457200">
              <a:lnSpc>
                <a:spcPct val="150000"/>
              </a:lnSpc>
              <a:spcBef>
                <a:spcPts val="1400"/>
              </a:spcBef>
              <a:defRPr b="1" sz="3600">
                <a:solidFill>
                  <a:srgbClr val="FF2F9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011993"/>
                </a:solidFill>
              </a:rPr>
              <a:t>1.Disassemble the Flowmeter:</a:t>
            </a:r>
            <a:r>
              <a:t> </a:t>
            </a:r>
            <a:r>
              <a:rPr b="0">
                <a:solidFill>
                  <a:srgbClr val="000000"/>
                </a:solidFill>
              </a:rPr>
              <a:t>Carefully take apart the flowmeter, including removing the tubing, connectors, and any detachable components like the humidifier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lnSpc>
                <a:spcPct val="150000"/>
              </a:lnSpc>
              <a:spcBef>
                <a:spcPts val="1400"/>
              </a:spcBef>
              <a:defRPr b="1" sz="3600">
                <a:solidFill>
                  <a:srgbClr val="FF2F9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000000"/>
                </a:solidFill>
              </a:rPr>
              <a:t>2.</a:t>
            </a:r>
            <a:r>
              <a:t> </a:t>
            </a:r>
            <a:r>
              <a:rPr>
                <a:solidFill>
                  <a:srgbClr val="011993"/>
                </a:solidFill>
              </a:rPr>
              <a:t>Rinse with water: </a:t>
            </a:r>
            <a:r>
              <a:rPr b="0">
                <a:solidFill>
                  <a:srgbClr val="000000"/>
                </a:solidFill>
              </a:rPr>
              <a:t>Use warm water to rinse away any visible dirt or debris from all parts of the flowmeter.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lnSpc>
                <a:spcPct val="150000"/>
              </a:lnSpc>
              <a:spcBef>
                <a:spcPts val="1400"/>
              </a:spcBef>
              <a:defRPr b="1" sz="3600">
                <a:solidFill>
                  <a:srgbClr val="FF2F9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000000"/>
                </a:solidFill>
              </a:rPr>
              <a:t>3</a:t>
            </a:r>
            <a:r>
              <a:rPr>
                <a:solidFill>
                  <a:srgbClr val="011993"/>
                </a:solidFill>
              </a:rPr>
              <a:t>. </a:t>
            </a:r>
            <a:r>
              <a:rPr>
                <a:solidFill>
                  <a:srgbClr val="011993"/>
                </a:solidFill>
              </a:rPr>
              <a:t>Use Mild Detergent:</a:t>
            </a:r>
            <a:r>
              <a:rPr>
                <a:solidFill>
                  <a:srgbClr val="011993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Wash all components with a mild detergent. Make sure to scrub gently to avoid damaging sensitive parts like the flow indicator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lnSpc>
                <a:spcPct val="150000"/>
              </a:lnSpc>
              <a:spcBef>
                <a:spcPts val="1400"/>
              </a:spcBef>
              <a:defRPr b="1" sz="3600">
                <a:solidFill>
                  <a:srgbClr val="FF2F9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rgbClr val="000000"/>
                </a:solidFill>
              </a:rPr>
              <a:t>4.</a:t>
            </a:r>
            <a:r>
              <a:rPr>
                <a:solidFill>
                  <a:srgbClr val="011993"/>
                </a:solidFill>
              </a:rPr>
              <a:t> </a:t>
            </a:r>
            <a:r>
              <a:rPr>
                <a:solidFill>
                  <a:srgbClr val="011993"/>
                </a:solidFill>
              </a:rPr>
              <a:t>Rinse Thoroughly:</a:t>
            </a:r>
            <a:r>
              <a:t> </a:t>
            </a:r>
            <a:r>
              <a:rPr b="0">
                <a:solidFill>
                  <a:srgbClr val="000000"/>
                </a:solidFill>
              </a:rPr>
              <a:t>After cleaning with detergent, rinse all parts with clean water to remove any soap residue.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3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5</a:t>
            </a:r>
            <a:r>
              <a:rPr b="1" sz="3600">
                <a:solidFill>
                  <a:srgbClr val="011993"/>
                </a:solidFill>
              </a:rPr>
              <a:t>. Dry Completely:</a:t>
            </a:r>
            <a:r>
              <a:rPr sz="3500">
                <a:solidFill>
                  <a:srgbClr val="011993"/>
                </a:solidFill>
              </a:rPr>
              <a:t> </a:t>
            </a:r>
            <a:r>
              <a:rPr sz="3500"/>
              <a:t>Allow all components to air-dry on a clean surface or use a clean towel. Ensure no moisture remains, especially in tubing and connectors, which could lead to bacterial growth.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6</a:t>
            </a:r>
            <a:r>
              <a:rPr b="1">
                <a:solidFill>
                  <a:srgbClr val="011993"/>
                </a:solidFill>
              </a:rPr>
              <a:t>. Reassemble the Flowmeter:</a:t>
            </a:r>
            <a:r>
              <a:t> Once dry, reassemble the flowmeter, checking that all parts are secure and in working condition.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IVE - DEMO"/>
          <p:cNvSpPr txBox="1"/>
          <p:nvPr>
            <p:ph type="title"/>
          </p:nvPr>
        </p:nvSpPr>
        <p:spPr>
          <a:xfrm>
            <a:off x="-507260" y="1862603"/>
            <a:ext cx="21844001" cy="1557438"/>
          </a:xfrm>
          <a:prstGeom prst="rect">
            <a:avLst/>
          </a:prstGeom>
        </p:spPr>
        <p:txBody>
          <a:bodyPr/>
          <a:lstStyle>
            <a:lvl1pPr>
              <a:defRPr u="sng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LIVE - DEMO</a:t>
            </a:r>
          </a:p>
        </p:txBody>
      </p:sp>
      <p:sp>
        <p:nvSpPr>
          <p:cNvPr id="186" name="How to connect a flowmeter…"/>
          <p:cNvSpPr txBox="1"/>
          <p:nvPr>
            <p:ph type="body" idx="1"/>
          </p:nvPr>
        </p:nvSpPr>
        <p:spPr>
          <a:xfrm>
            <a:off x="2051994" y="4508335"/>
            <a:ext cx="21844001" cy="8432801"/>
          </a:xfrm>
          <a:prstGeom prst="rect">
            <a:avLst/>
          </a:prstGeom>
        </p:spPr>
        <p:txBody>
          <a:bodyPr/>
          <a:lstStyle/>
          <a:p>
            <a:pPr marL="500591" indent="-500591" defTabSz="457200">
              <a:spcBef>
                <a:spcPts val="0"/>
              </a:spcBef>
              <a:defRPr b="1" sz="4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How to connect a flowmeter</a:t>
            </a:r>
          </a:p>
          <a:p>
            <a:pPr marL="500591" indent="-500591" defTabSz="457200">
              <a:spcBef>
                <a:spcPts val="0"/>
              </a:spcBef>
              <a:defRPr b="1" sz="4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Safety Tips</a:t>
            </a:r>
          </a:p>
          <a:p>
            <a:pPr marL="500591" indent="-500591" defTabSz="457200">
              <a:spcBef>
                <a:spcPts val="0"/>
              </a:spcBef>
              <a:defRPr b="1" sz="4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Common Mistakes</a:t>
            </a:r>
          </a:p>
          <a:p>
            <a:pPr marL="500591" indent="-500591" defTabSz="457200">
              <a:spcBef>
                <a:spcPts val="0"/>
              </a:spcBef>
              <a:defRPr b="1" sz="4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DOS</a:t>
            </a:r>
          </a:p>
          <a:p>
            <a:pPr marL="500591" indent="-500591" defTabSz="457200">
              <a:spcBef>
                <a:spcPts val="0"/>
              </a:spcBef>
              <a:defRPr b="1" sz="4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Don’ts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5959" y="4872098"/>
            <a:ext cx="8906765" cy="5002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